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07" r:id="rId3"/>
    <p:sldId id="308" r:id="rId4"/>
    <p:sldId id="312" r:id="rId5"/>
    <p:sldId id="324" r:id="rId6"/>
    <p:sldId id="311" r:id="rId7"/>
    <p:sldId id="313" r:id="rId8"/>
    <p:sldId id="321" r:id="rId9"/>
    <p:sldId id="322" r:id="rId10"/>
    <p:sldId id="323" r:id="rId11"/>
    <p:sldId id="314" r:id="rId12"/>
    <p:sldId id="315" r:id="rId13"/>
    <p:sldId id="310" r:id="rId14"/>
    <p:sldId id="316" r:id="rId15"/>
    <p:sldId id="317" r:id="rId16"/>
    <p:sldId id="318" r:id="rId17"/>
    <p:sldId id="319" r:id="rId18"/>
    <p:sldId id="320" r:id="rId19"/>
    <p:sldId id="283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>
      <p:cViewPr>
        <p:scale>
          <a:sx n="100" d="100"/>
          <a:sy n="100" d="100"/>
        </p:scale>
        <p:origin x="-1950" y="-2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D78A6-3927-42C9-AB1E-6EE5DC2426B9}" type="datetimeFigureOut">
              <a:rPr lang="ko-KR" altLang="en-US" smtClean="0"/>
              <a:pPr/>
              <a:t>2018-04-23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6CD85-D7EF-4F9B-94C7-4DE7AAAF6F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VGG16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6CD85-D7EF-4F9B-94C7-4DE7AAAF6F1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알파고 </a:t>
            </a:r>
            <a:r>
              <a:rPr lang="en-US" altLang="ko-KR" dirty="0" smtClean="0"/>
              <a:t>DQN </a:t>
            </a:r>
            <a:r>
              <a:rPr lang="ko-KR" altLang="en-US" dirty="0" smtClean="0"/>
              <a:t>은 구글이 인수한 </a:t>
            </a:r>
            <a:r>
              <a:rPr lang="en-US" altLang="ko-KR" dirty="0" err="1" smtClean="0"/>
              <a:t>DeepMind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 진행한 연구들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6CD85-D7EF-4F9B-94C7-4DE7AAAF6F1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인셉션</a:t>
            </a:r>
            <a:r>
              <a:rPr lang="ko-KR" altLang="en-US" dirty="0" smtClean="0"/>
              <a:t>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6CD85-D7EF-4F9B-94C7-4DE7AAAF6F1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공간 방향의 </a:t>
            </a:r>
            <a:r>
              <a:rPr lang="en-US" altLang="ko-KR" dirty="0" smtClean="0"/>
              <a:t>convolution</a:t>
            </a:r>
            <a:r>
              <a:rPr lang="ko-KR" altLang="en-US" dirty="0" smtClean="0"/>
              <a:t>은 실시하지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채널 방향에만 </a:t>
            </a:r>
            <a:r>
              <a:rPr lang="en-US" altLang="ko-KR" dirty="0" smtClean="0"/>
              <a:t>convolution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6CD85-D7EF-4F9B-94C7-4DE7AAAF6F1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엔디비아</a:t>
            </a:r>
            <a:r>
              <a:rPr lang="ko-KR" altLang="en-US" dirty="0" smtClean="0"/>
              <a:t> </a:t>
            </a:r>
            <a:r>
              <a:rPr lang="en-US" altLang="ko-KR" dirty="0" smtClean="0"/>
              <a:t>CUDA (GPU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계산 개발환경</a:t>
            </a:r>
            <a:r>
              <a:rPr lang="en-US" altLang="ko-KR" baseline="0" dirty="0" smtClean="0"/>
              <a:t>)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cuDNN</a:t>
            </a:r>
            <a:r>
              <a:rPr lang="en-US" altLang="ko-KR" dirty="0" smtClean="0"/>
              <a:t> (GPU library)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6CD85-D7EF-4F9B-94C7-4DE7AAAF6F1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후보 영역 추출까지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으로 처리하는 </a:t>
            </a:r>
            <a:r>
              <a:rPr lang="en-US" altLang="ko-KR" dirty="0" smtClean="0"/>
              <a:t>Faster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6CD85-D7EF-4F9B-94C7-4DE7AAAF6F1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FCN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6CD85-D7EF-4F9B-94C7-4DE7AAAF6F1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6CD85-D7EF-4F9B-94C7-4DE7AAAF6F1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Prisma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앱</a:t>
            </a:r>
            <a:endParaRPr lang="en-US" altLang="ko-KR" dirty="0" smtClean="0"/>
          </a:p>
          <a:p>
            <a:r>
              <a:rPr lang="en-US" altLang="ko-KR" dirty="0" smtClean="0"/>
              <a:t>2016 </a:t>
            </a:r>
            <a:r>
              <a:rPr lang="ko-KR" altLang="en-US" dirty="0" smtClean="0"/>
              <a:t>최고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선정</a:t>
            </a:r>
            <a:endParaRPr lang="en-US" altLang="ko-KR" dirty="0" smtClean="0"/>
          </a:p>
          <a:p>
            <a:r>
              <a:rPr lang="ko-KR" altLang="en-US" dirty="0" smtClean="0"/>
              <a:t>그림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 적용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6CD85-D7EF-4F9B-94C7-4DE7AAAF6F1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DCGAN</a:t>
            </a:r>
            <a:r>
              <a:rPr lang="en-US" altLang="ko-KR" baseline="0" dirty="0" smtClean="0"/>
              <a:t> (Deep </a:t>
            </a:r>
            <a:r>
              <a:rPr lang="en-US" altLang="ko-KR" baseline="0" dirty="0" err="1" smtClean="0"/>
              <a:t>Convolutional</a:t>
            </a:r>
            <a:r>
              <a:rPr lang="en-US" altLang="ko-KR" baseline="0" dirty="0" smtClean="0"/>
              <a:t> Generative Adversarial Network)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6CD85-D7EF-4F9B-94C7-4DE7AAAF6F1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560D-AE29-4F02-ABA6-599C477DC7C9}" type="datetimeFigureOut">
              <a:rPr lang="ko-KR" altLang="en-US" smtClean="0"/>
              <a:pPr/>
              <a:t>2018-04-23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48DA-8087-49F5-8665-E044931711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560D-AE29-4F02-ABA6-599C477DC7C9}" type="datetimeFigureOut">
              <a:rPr lang="ko-KR" altLang="en-US" smtClean="0"/>
              <a:pPr/>
              <a:t>2018-04-23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48DA-8087-49F5-8665-E044931711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560D-AE29-4F02-ABA6-599C477DC7C9}" type="datetimeFigureOut">
              <a:rPr lang="ko-KR" altLang="en-US" smtClean="0"/>
              <a:pPr/>
              <a:t>2018-04-23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48DA-8087-49F5-8665-E044931711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560D-AE29-4F02-ABA6-599C477DC7C9}" type="datetimeFigureOut">
              <a:rPr lang="ko-KR" altLang="en-US" smtClean="0"/>
              <a:pPr/>
              <a:t>2018-04-23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48DA-8087-49F5-8665-E044931711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560D-AE29-4F02-ABA6-599C477DC7C9}" type="datetimeFigureOut">
              <a:rPr lang="ko-KR" altLang="en-US" smtClean="0"/>
              <a:pPr/>
              <a:t>2018-04-23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48DA-8087-49F5-8665-E044931711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560D-AE29-4F02-ABA6-599C477DC7C9}" type="datetimeFigureOut">
              <a:rPr lang="ko-KR" altLang="en-US" smtClean="0"/>
              <a:pPr/>
              <a:t>2018-04-23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48DA-8087-49F5-8665-E044931711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560D-AE29-4F02-ABA6-599C477DC7C9}" type="datetimeFigureOut">
              <a:rPr lang="ko-KR" altLang="en-US" smtClean="0"/>
              <a:pPr/>
              <a:t>2018-04-23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48DA-8087-49F5-8665-E044931711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560D-AE29-4F02-ABA6-599C477DC7C9}" type="datetimeFigureOut">
              <a:rPr lang="ko-KR" altLang="en-US" smtClean="0"/>
              <a:pPr/>
              <a:t>2018-04-23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48DA-8087-49F5-8665-E044931711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560D-AE29-4F02-ABA6-599C477DC7C9}" type="datetimeFigureOut">
              <a:rPr lang="ko-KR" altLang="en-US" smtClean="0"/>
              <a:pPr/>
              <a:t>2018-04-23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48DA-8087-49F5-8665-E044931711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560D-AE29-4F02-ABA6-599C477DC7C9}" type="datetimeFigureOut">
              <a:rPr lang="ko-KR" altLang="en-US" smtClean="0"/>
              <a:pPr/>
              <a:t>2018-04-23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48DA-8087-49F5-8665-E044931711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560D-AE29-4F02-ABA6-599C477DC7C9}" type="datetimeFigureOut">
              <a:rPr lang="ko-KR" altLang="en-US" smtClean="0"/>
              <a:pPr/>
              <a:t>2018-04-23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48DA-8087-49F5-8665-E044931711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0560D-AE29-4F02-ABA6-599C477DC7C9}" type="datetimeFigureOut">
              <a:rPr lang="ko-KR" altLang="en-US" smtClean="0"/>
              <a:pPr/>
              <a:t>2018-04-23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E48DA-8087-49F5-8665-E044931711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</a:t>
            </a:r>
            <a:r>
              <a:rPr lang="ko-KR" altLang="en-US" dirty="0" smtClean="0"/>
              <a:t>장 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3800" dirty="0" smtClean="0"/>
              <a:t>(8.2~8.6; 268p~289p</a:t>
            </a:r>
            <a:r>
              <a:rPr lang="en-US" altLang="ko-KR" sz="3800" dirty="0" smtClean="0"/>
              <a:t>)</a:t>
            </a:r>
            <a:endParaRPr lang="ko-KR" altLang="en-US" sz="3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180426 </a:t>
            </a:r>
            <a:r>
              <a:rPr lang="ko-KR" altLang="en-US" dirty="0" smtClean="0"/>
              <a:t>이상헌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딥러닝의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이미지</a:t>
            </a:r>
            <a:r>
              <a:rPr lang="en-US" altLang="ko-KR" dirty="0" smtClean="0"/>
              <a:t>/</a:t>
            </a:r>
            <a:r>
              <a:rPr lang="ko-KR" altLang="en-US" dirty="0" smtClean="0"/>
              <a:t>음성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자연어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Computer vision</a:t>
            </a:r>
          </a:p>
          <a:p>
            <a:r>
              <a:rPr lang="en-US" altLang="ko-KR" dirty="0" smtClean="0"/>
              <a:t>Pattern recognition</a:t>
            </a:r>
          </a:p>
          <a:p>
            <a:r>
              <a:rPr lang="ko-KR" altLang="en-US" dirty="0" smtClean="0"/>
              <a:t>컴퓨터 게임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로봇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자율주행차</a:t>
            </a:r>
            <a:endParaRPr lang="en-US" altLang="ko-KR" dirty="0" smtClean="0"/>
          </a:p>
          <a:p>
            <a:r>
              <a:rPr lang="ko-KR" altLang="en-US" dirty="0" smtClean="0"/>
              <a:t>소리</a:t>
            </a:r>
            <a:endParaRPr lang="en-US" altLang="ko-KR" dirty="0" smtClean="0"/>
          </a:p>
          <a:p>
            <a:r>
              <a:rPr lang="ko-KR" altLang="en-US" dirty="0" smtClean="0"/>
              <a:t>미술</a:t>
            </a:r>
            <a:endParaRPr lang="en-US" altLang="ko-KR" dirty="0" smtClean="0"/>
          </a:p>
          <a:p>
            <a:r>
              <a:rPr lang="ko-KR" altLang="en-US" dirty="0" err="1" smtClean="0"/>
              <a:t>헬스케어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금융서비스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사물 검출</a:t>
            </a:r>
            <a:endParaRPr lang="ko-KR" altLang="en-US" dirty="0"/>
          </a:p>
        </p:txBody>
      </p:sp>
      <p:pic>
        <p:nvPicPr>
          <p:cNvPr id="5" name="Picture 2" descr="E:\Study\deeplearning study\deep-learning-from-scratch-master\equations_and_figures\deep_learning_images\fig 8-17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591628"/>
            <a:ext cx="4968552" cy="2438128"/>
          </a:xfrm>
          <a:prstGeom prst="rect">
            <a:avLst/>
          </a:prstGeom>
          <a:noFill/>
        </p:spPr>
      </p:pic>
      <p:pic>
        <p:nvPicPr>
          <p:cNvPr id="6" name="Picture 2" descr="E:\Study\deeplearning study\deep-learning-from-scratch-master\equations_and_figures\deep_learning_images\fig 8-1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4425944"/>
            <a:ext cx="6408712" cy="1739360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1268341" y="4209920"/>
            <a:ext cx="56822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*R-CNN (Regions with </a:t>
            </a:r>
            <a:r>
              <a:rPr lang="en-US" altLang="ko-KR" sz="1400" dirty="0" err="1" smtClean="0"/>
              <a:t>Convolutional</a:t>
            </a:r>
            <a:r>
              <a:rPr lang="en-US" altLang="ko-KR" sz="1400" dirty="0" smtClean="0"/>
              <a:t> Neural Network) </a:t>
            </a:r>
            <a:r>
              <a:rPr lang="ko-KR" altLang="en-US" sz="1400" dirty="0" smtClean="0"/>
              <a:t>의 </a:t>
            </a:r>
            <a:r>
              <a:rPr lang="ko-KR" altLang="en-US" sz="1400" dirty="0" smtClean="0"/>
              <a:t>처리 흐름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368812" y="6200149"/>
            <a:ext cx="691276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 smtClean="0"/>
              <a:t>후보 영역 추출까지 </a:t>
            </a:r>
            <a:r>
              <a:rPr lang="en-US" altLang="ko-KR" sz="1300" dirty="0" smtClean="0"/>
              <a:t>CNN</a:t>
            </a:r>
            <a:r>
              <a:rPr lang="ko-KR" altLang="en-US" sz="1300" dirty="0" smtClean="0"/>
              <a:t>으로 처리하는 </a:t>
            </a:r>
            <a:r>
              <a:rPr lang="en-US" altLang="ko-KR" sz="1300" dirty="0" smtClean="0"/>
              <a:t>Faster </a:t>
            </a:r>
            <a:r>
              <a:rPr lang="en-US" altLang="ko-KR" sz="1300" dirty="0" smtClean="0"/>
              <a:t>R-CNN </a:t>
            </a:r>
            <a:r>
              <a:rPr lang="ko-KR" altLang="en-US" sz="1300" dirty="0" smtClean="0"/>
              <a:t>등장 </a:t>
            </a:r>
            <a:r>
              <a:rPr lang="en-US" altLang="ko-KR" sz="1300" dirty="0" smtClean="0"/>
              <a:t>: </a:t>
            </a:r>
            <a:r>
              <a:rPr lang="ko-KR" altLang="en-US" sz="1300" dirty="0" smtClean="0"/>
              <a:t>하나의 </a:t>
            </a:r>
            <a:r>
              <a:rPr lang="en-US" altLang="ko-KR" sz="1300" dirty="0" smtClean="0"/>
              <a:t>CNN </a:t>
            </a:r>
            <a:r>
              <a:rPr lang="ko-KR" altLang="en-US" sz="1300" dirty="0" smtClean="0"/>
              <a:t>처리로 더 빠름</a:t>
            </a:r>
            <a:endParaRPr lang="ko-KR" alt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분할 </a:t>
            </a:r>
            <a:r>
              <a:rPr lang="en-US" altLang="ko-KR" dirty="0" smtClean="0"/>
              <a:t>(segmentation)</a:t>
            </a:r>
            <a:endParaRPr lang="ko-KR" altLang="en-US" dirty="0"/>
          </a:p>
        </p:txBody>
      </p:sp>
      <p:pic>
        <p:nvPicPr>
          <p:cNvPr id="8" name="Picture 3" descr="E:\Study\deeplearning study\deep-learning-from-scratch-master\equations_and_figures\deep_learning_images\fig 8-19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988840"/>
            <a:ext cx="4608512" cy="1772505"/>
          </a:xfrm>
          <a:prstGeom prst="rect">
            <a:avLst/>
          </a:prstGeom>
          <a:noFill/>
        </p:spPr>
      </p:pic>
      <p:pic>
        <p:nvPicPr>
          <p:cNvPr id="8196" name="Picture 4" descr="E:\Study\deeplearning study\deep-learning-from-scratch-master\equations_and_figures\deep_learning_images\fig 8-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2254" y="4343618"/>
            <a:ext cx="4092034" cy="2181325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1475656" y="1628800"/>
            <a:ext cx="37561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/>
              <a:t>이미지를 픽셀 수준에서 분류하는 문제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1458238" y="3933056"/>
            <a:ext cx="59584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*FCN (Fully </a:t>
            </a:r>
            <a:r>
              <a:rPr lang="en-US" altLang="ko-KR" sz="1600" dirty="0" err="1" smtClean="0"/>
              <a:t>Convolutional</a:t>
            </a:r>
            <a:r>
              <a:rPr lang="en-US" altLang="ko-KR" sz="1600" dirty="0" smtClean="0"/>
              <a:t> Network) : </a:t>
            </a:r>
            <a:r>
              <a:rPr lang="ko-KR" altLang="en-US" sz="1600" dirty="0" smtClean="0"/>
              <a:t>모든 픽셀의 클래스 분류</a:t>
            </a:r>
            <a:endParaRPr lang="ko-KR" altLang="en-US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5849173" y="4797152"/>
            <a:ext cx="1885581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*</a:t>
            </a:r>
            <a:r>
              <a:rPr lang="ko-KR" altLang="en-US" sz="1400" dirty="0" smtClean="0"/>
              <a:t>마지막 확대 처리</a:t>
            </a:r>
            <a:endParaRPr lang="en-US" altLang="ko-KR" sz="1400" dirty="0" smtClean="0"/>
          </a:p>
          <a:p>
            <a:r>
              <a:rPr lang="en-US" altLang="ko-KR" sz="1400" dirty="0" smtClean="0"/>
              <a:t>-</a:t>
            </a:r>
            <a:r>
              <a:rPr lang="ko-KR" altLang="en-US" sz="1400" dirty="0" smtClean="0"/>
              <a:t>이중선형보간</a:t>
            </a:r>
            <a:endParaRPr lang="en-US" altLang="ko-KR" sz="1400" dirty="0" smtClean="0"/>
          </a:p>
          <a:p>
            <a:r>
              <a:rPr lang="en-US" altLang="ko-KR" sz="1400" dirty="0" smtClean="0"/>
              <a:t>Bilinear interpolation</a:t>
            </a:r>
          </a:p>
          <a:p>
            <a:r>
              <a:rPr lang="en-US" altLang="ko-KR" sz="1400" dirty="0" smtClean="0"/>
              <a:t>-</a:t>
            </a:r>
            <a:r>
              <a:rPr lang="ko-KR" altLang="en-US" sz="1400" dirty="0" err="1" smtClean="0"/>
              <a:t>역합성곱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연산</a:t>
            </a:r>
            <a:endParaRPr lang="en-US" altLang="ko-KR" sz="1400" dirty="0" smtClean="0"/>
          </a:p>
          <a:p>
            <a:r>
              <a:rPr lang="en-US" altLang="ko-KR" sz="1400" dirty="0" err="1" smtClean="0"/>
              <a:t>Deconvolution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사진 캡션 생성</a:t>
            </a:r>
            <a:endParaRPr lang="ko-KR" altLang="en-US" dirty="0"/>
          </a:p>
        </p:txBody>
      </p:sp>
      <p:pic>
        <p:nvPicPr>
          <p:cNvPr id="5" name="Picture 2" descr="E:\Study\deeplearning study\deep-learning-from-scratch-master\equations_and_figures\deep_learning_images\fig 8-2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184" y="1600200"/>
            <a:ext cx="7191631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NIC</a:t>
            </a:r>
            <a:r>
              <a:rPr lang="ko-KR" altLang="en-US" dirty="0" smtClean="0"/>
              <a:t>의 전체 구성</a:t>
            </a:r>
            <a:endParaRPr lang="ko-KR" altLang="en-US" dirty="0"/>
          </a:p>
        </p:txBody>
      </p:sp>
      <p:pic>
        <p:nvPicPr>
          <p:cNvPr id="4" name="Picture 3" descr="E:\Study\deeplearning study\deep-learning-from-scratch-master\equations_and_figures\deep_learning_images\fig 8-22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1148" y="2126045"/>
            <a:ext cx="7861704" cy="3175163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683568" y="1684705"/>
            <a:ext cx="36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NIC (Neural Image Caption)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07904" y="4797152"/>
            <a:ext cx="47660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/>
              <a:t>자연어를 다루는 순환신경망 </a:t>
            </a:r>
            <a:endParaRPr lang="en-US" altLang="ko-KR" sz="1600" dirty="0" smtClean="0"/>
          </a:p>
          <a:p>
            <a:r>
              <a:rPr lang="en-US" altLang="ko-KR" sz="1600" dirty="0" smtClean="0"/>
              <a:t>RNN (</a:t>
            </a:r>
            <a:r>
              <a:rPr lang="en-US" altLang="ko-KR" sz="1600" dirty="0" err="1" smtClean="0"/>
              <a:t>Reccurent</a:t>
            </a:r>
            <a:r>
              <a:rPr lang="en-US" altLang="ko-KR" sz="1600" dirty="0" smtClean="0"/>
              <a:t> Neural Network)</a:t>
            </a:r>
          </a:p>
          <a:p>
            <a:r>
              <a:rPr lang="ko-KR" altLang="en-US" sz="1600" dirty="0" smtClean="0"/>
              <a:t>순환적 관계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고려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자연어나 </a:t>
            </a:r>
            <a:r>
              <a:rPr lang="ko-KR" altLang="en-US" sz="1600" dirty="0" err="1" smtClean="0"/>
              <a:t>시계열</a:t>
            </a:r>
            <a:r>
              <a:rPr lang="ko-KR" altLang="en-US" sz="1600" dirty="0" smtClean="0"/>
              <a:t> 데이터에 활용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1475656" y="5733256"/>
            <a:ext cx="6160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사진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자연어 와 같이 여러 종류의 정보를 조합하여 처리</a:t>
            </a:r>
            <a:endParaRPr lang="en-US" altLang="ko-KR" dirty="0" smtClean="0"/>
          </a:p>
          <a:p>
            <a:r>
              <a:rPr lang="en-US" altLang="ko-KR" dirty="0" smtClean="0"/>
              <a:t>=&gt; </a:t>
            </a:r>
            <a:r>
              <a:rPr lang="ko-KR" altLang="en-US" dirty="0" err="1" smtClean="0"/>
              <a:t>멀티모달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(multimodal processing)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스타일 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화풍</a:t>
            </a:r>
            <a:r>
              <a:rPr lang="en-US" altLang="ko-KR" dirty="0" smtClean="0"/>
              <a:t>)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pic>
        <p:nvPicPr>
          <p:cNvPr id="5" name="Picture 2" descr="E:\Study\deeplearning study\deep-learning-from-scratch-master\equations_and_figures\deep_learning_images\fig 8-23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204864"/>
            <a:ext cx="4982979" cy="4099415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368152" y="155679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 smtClean="0"/>
              <a:t>A Neural Algorithm of Artistic </a:t>
            </a:r>
            <a:r>
              <a:rPr lang="en-US" altLang="ko-KR" sz="1400" dirty="0" err="1" smtClean="0"/>
              <a:t>Stype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논문을 구현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2195736" y="1954932"/>
            <a:ext cx="1324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스타일 </a:t>
            </a:r>
            <a:r>
              <a:rPr lang="ko-KR" altLang="en-US" sz="1400" dirty="0" smtClean="0"/>
              <a:t>이미지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4581525" y="1950045"/>
            <a:ext cx="1324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 smtClean="0"/>
              <a:t>콘텐츠</a:t>
            </a:r>
            <a:r>
              <a:rPr lang="ko-KR" altLang="en-US" sz="1400" dirty="0" smtClean="0"/>
              <a:t> 이미지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660232" y="3645024"/>
            <a:ext cx="2592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 smtClean="0"/>
              <a:t>Prisma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앱</a:t>
            </a:r>
            <a:endParaRPr lang="en-US" altLang="ko-KR" sz="1600" dirty="0" smtClean="0"/>
          </a:p>
          <a:p>
            <a:r>
              <a:rPr lang="en-US" altLang="ko-KR" sz="1600" dirty="0" smtClean="0"/>
              <a:t>2016 </a:t>
            </a:r>
            <a:r>
              <a:rPr lang="ko-KR" altLang="en-US" sz="1600" dirty="0" smtClean="0"/>
              <a:t>최고 </a:t>
            </a:r>
            <a:r>
              <a:rPr lang="ko-KR" altLang="en-US" sz="1600" dirty="0" err="1" smtClean="0"/>
              <a:t>앱</a:t>
            </a:r>
            <a:r>
              <a:rPr lang="ko-KR" altLang="en-US" sz="1600" dirty="0" smtClean="0"/>
              <a:t> 선정</a:t>
            </a:r>
            <a:endParaRPr lang="en-US" altLang="ko-KR" sz="1600" dirty="0" smtClean="0"/>
          </a:p>
          <a:p>
            <a:r>
              <a:rPr lang="ko-KR" altLang="en-US" sz="1600" dirty="0" smtClean="0"/>
              <a:t>그림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동영상 적용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생성</a:t>
            </a:r>
            <a:endParaRPr lang="ko-KR" altLang="en-US" dirty="0"/>
          </a:p>
        </p:txBody>
      </p:sp>
      <p:pic>
        <p:nvPicPr>
          <p:cNvPr id="5" name="Picture 2" descr="E:\Study\deeplearning study\deep-learning-from-scratch-master\equations_and_figures\deep_learning_images\fig 8-24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498" y="1791514"/>
            <a:ext cx="7849003" cy="4038808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683568" y="1484784"/>
            <a:ext cx="8136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*DCGAN </a:t>
            </a:r>
            <a:r>
              <a:rPr lang="en-US" altLang="ko-KR" sz="1400" dirty="0" smtClean="0"/>
              <a:t>(Deep </a:t>
            </a:r>
            <a:r>
              <a:rPr lang="en-US" altLang="ko-KR" sz="1400" dirty="0" err="1" smtClean="0"/>
              <a:t>Convolutional</a:t>
            </a:r>
            <a:r>
              <a:rPr lang="en-US" altLang="ko-KR" sz="1400" dirty="0" smtClean="0"/>
              <a:t> Generative Adversarial Network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으로 생성한 침실 이미지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611560" y="5753001"/>
            <a:ext cx="81369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대량의 침실 이미지 학습 후 새로운 그림 생성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생성자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(Generator) </a:t>
            </a:r>
            <a:r>
              <a:rPr lang="ko-KR" altLang="en-US" sz="1400" dirty="0" smtClean="0"/>
              <a:t>와 식별자 </a:t>
            </a:r>
            <a:r>
              <a:rPr lang="en-US" altLang="ko-KR" sz="1400" dirty="0" smtClean="0"/>
              <a:t>(Discriminator) 2</a:t>
            </a:r>
            <a:r>
              <a:rPr lang="ko-KR" altLang="en-US" sz="1400" dirty="0" smtClean="0"/>
              <a:t>개의 신경망 이용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생성자와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식별자를</a:t>
            </a:r>
            <a:r>
              <a:rPr lang="ko-KR" altLang="en-US" sz="1400" dirty="0" smtClean="0"/>
              <a:t> 학습시키는 개념 </a:t>
            </a:r>
            <a:r>
              <a:rPr lang="en-US" altLang="ko-KR" sz="1400" dirty="0" smtClean="0"/>
              <a:t>: GAN (Generative Adversarial Network)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자율 주행</a:t>
            </a:r>
            <a:endParaRPr lang="ko-KR" altLang="en-US" dirty="0"/>
          </a:p>
        </p:txBody>
      </p:sp>
      <p:pic>
        <p:nvPicPr>
          <p:cNvPr id="5" name="Picture 2" descr="E:\Study\deeplearning study\deep-learning-from-scratch-master\equations_and_figures\deep_learning_images\fig 8-25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689" y="2033283"/>
            <a:ext cx="8204622" cy="3988005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467544" y="1578278"/>
            <a:ext cx="81369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*</a:t>
            </a:r>
            <a:r>
              <a:rPr lang="en-US" altLang="ko-KR" sz="1600" dirty="0" err="1" smtClean="0"/>
              <a:t>SegNet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활용한 이미지 분할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Q-Network (</a:t>
            </a:r>
            <a:r>
              <a:rPr lang="ko-KR" altLang="en-US" dirty="0" smtClean="0"/>
              <a:t>강화학습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Picture 2" descr="E:\Study\deeplearning study\deep-learning-from-scratch-master\equations_and_figures\deep_learning_images\fig 8-26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397974"/>
            <a:ext cx="2508257" cy="2239172"/>
          </a:xfrm>
          <a:prstGeom prst="rect">
            <a:avLst/>
          </a:prstGeom>
          <a:noFill/>
        </p:spPr>
      </p:pic>
      <p:pic>
        <p:nvPicPr>
          <p:cNvPr id="13315" name="Picture 3" descr="E:\Study\deeplearning study\deep-learning-from-scratch-master\equations_and_figures\deep_learning_images\fig 8-2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3016448"/>
            <a:ext cx="5544616" cy="3239759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467544" y="1700808"/>
            <a:ext cx="81369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강화학습 </a:t>
            </a:r>
            <a:r>
              <a:rPr lang="en-US" altLang="ko-KR" sz="1600" dirty="0" smtClean="0"/>
              <a:t>(reinforcement learning) : </a:t>
            </a:r>
            <a:r>
              <a:rPr lang="ko-KR" altLang="en-US" sz="1600" dirty="0" smtClean="0"/>
              <a:t>시행착오 과정에서 스스로 학습 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323528" y="5630222"/>
            <a:ext cx="26642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환경에 맞게 행동을 선택</a:t>
            </a:r>
            <a:endParaRPr lang="en-US" altLang="ko-KR" sz="1600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1619672" y="1988840"/>
            <a:ext cx="70567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더 나은 보상을 받는 쪽으로 에이전트의 행동 지침 설정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2056438" y="4633837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예상보상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0977" y="2286397"/>
            <a:ext cx="47916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Q </a:t>
            </a:r>
            <a:r>
              <a:rPr lang="ko-KR" altLang="en-US" sz="1600" dirty="0" smtClean="0"/>
              <a:t>학습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최적 행동 가치 함수로 최적인 행동 설정</a:t>
            </a:r>
            <a:endParaRPr lang="en-US" altLang="ko-KR" sz="1600" dirty="0" smtClean="0"/>
          </a:p>
          <a:p>
            <a:r>
              <a:rPr lang="en-US" altLang="ko-KR" sz="1600" dirty="0" smtClean="0"/>
              <a:t>DQN : </a:t>
            </a:r>
            <a:r>
              <a:rPr lang="ko-KR" altLang="en-US" sz="1600" dirty="0" smtClean="0"/>
              <a:t>함수를 </a:t>
            </a:r>
            <a:r>
              <a:rPr lang="en-US" altLang="ko-KR" sz="1600" dirty="0" smtClean="0"/>
              <a:t>CNN </a:t>
            </a:r>
            <a:r>
              <a:rPr lang="ko-KR" altLang="en-US" sz="1600" dirty="0" smtClean="0"/>
              <a:t>으로 비슷하게 흉내 내어 사용</a:t>
            </a:r>
            <a:endParaRPr lang="ko-KR" altLang="en-US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1619672" y="6258798"/>
            <a:ext cx="5832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알파고 </a:t>
            </a:r>
            <a:r>
              <a:rPr lang="en-US" altLang="ko-KR" sz="1600" dirty="0" smtClean="0"/>
              <a:t>DQN </a:t>
            </a:r>
            <a:r>
              <a:rPr lang="ko-KR" altLang="en-US" sz="1600" dirty="0" smtClean="0"/>
              <a:t>은 구글이 인수한 </a:t>
            </a:r>
            <a:r>
              <a:rPr lang="en-US" altLang="ko-KR" sz="1600" dirty="0" err="1" smtClean="0"/>
              <a:t>DeepMind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 진행한 연구들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THE END</a:t>
            </a:r>
            <a:endParaRPr lang="ko-KR" altLang="en-US" sz="3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ILSVRC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800" dirty="0" err="1" smtClean="0"/>
              <a:t>ImageNet</a:t>
            </a:r>
            <a:r>
              <a:rPr lang="en-US" altLang="ko-KR" sz="2800" dirty="0" smtClean="0"/>
              <a:t> Large Scale Visual Recognition challenge</a:t>
            </a:r>
            <a:endParaRPr lang="ko-KR" altLang="en-US" dirty="0"/>
          </a:p>
        </p:txBody>
      </p:sp>
      <p:pic>
        <p:nvPicPr>
          <p:cNvPr id="5" name="Picture 2" descr="E:\Study\deeplearning study\deep-learning-from-scratch-master\equations_and_figures\deep_learning_images\fig 8-7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7400" y="1700808"/>
            <a:ext cx="5842992" cy="1993490"/>
          </a:xfrm>
          <a:prstGeom prst="rect">
            <a:avLst/>
          </a:prstGeom>
          <a:noFill/>
        </p:spPr>
      </p:pic>
      <p:pic>
        <p:nvPicPr>
          <p:cNvPr id="6" name="Picture 2" descr="E:\Study\deeplearning study\deep-learning-from-scratch-master\equations_and_figures\deep_learning_images\fig 8-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933056"/>
            <a:ext cx="4752528" cy="2567784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779836" y="2145630"/>
            <a:ext cx="14879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/>
              <a:t>ImageNet</a:t>
            </a:r>
            <a:endParaRPr lang="en-US" altLang="ko-KR" dirty="0" smtClean="0"/>
          </a:p>
          <a:p>
            <a:r>
              <a:rPr lang="en-US" altLang="ko-KR" dirty="0" smtClean="0"/>
              <a:t>100</a:t>
            </a:r>
            <a:r>
              <a:rPr lang="ko-KR" altLang="en-US" dirty="0" smtClean="0"/>
              <a:t>만장</a:t>
            </a:r>
            <a:endParaRPr lang="en-US" altLang="ko-KR" dirty="0" smtClean="0"/>
          </a:p>
          <a:p>
            <a:r>
              <a:rPr lang="en-US" altLang="ko-KR" dirty="0" smtClean="0"/>
              <a:t>1000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24788" y="4869160"/>
            <a:ext cx="16589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2012 </a:t>
            </a:r>
            <a:r>
              <a:rPr lang="ko-KR" altLang="en-US" dirty="0" smtClean="0"/>
              <a:t>부터</a:t>
            </a:r>
            <a:endParaRPr lang="en-US" altLang="ko-KR" dirty="0" smtClean="0"/>
          </a:p>
          <a:p>
            <a:r>
              <a:rPr lang="en-US" altLang="ko-KR" dirty="0" smtClean="0"/>
              <a:t>Deep learning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VGG (Visual Geometry Group)</a:t>
            </a:r>
            <a:endParaRPr lang="ko-KR" altLang="en-US" dirty="0"/>
          </a:p>
        </p:txBody>
      </p:sp>
      <p:pic>
        <p:nvPicPr>
          <p:cNvPr id="5" name="Picture 2" descr="E:\Study\deeplearning study\deep-learning-from-scratch-master\equations_and_figures\deep_learning_images\fig 8-9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0925" y="2307351"/>
            <a:ext cx="6782149" cy="311166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4139952" y="2420888"/>
            <a:ext cx="16686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VGG16 – 16</a:t>
            </a:r>
            <a:r>
              <a:rPr lang="ko-KR" altLang="en-US" dirty="0" smtClean="0"/>
              <a:t>층</a:t>
            </a:r>
            <a:endParaRPr lang="en-US" altLang="ko-KR" dirty="0" smtClean="0"/>
          </a:p>
          <a:p>
            <a:r>
              <a:rPr lang="en-US" altLang="ko-KR" dirty="0" smtClean="0"/>
              <a:t>VGG19 – 19</a:t>
            </a:r>
            <a:r>
              <a:rPr lang="ko-KR" altLang="en-US" dirty="0" smtClean="0"/>
              <a:t>층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51720" y="5301208"/>
            <a:ext cx="35922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3 X 3 </a:t>
            </a:r>
            <a:r>
              <a:rPr lang="ko-KR" altLang="en-US" dirty="0" smtClean="0"/>
              <a:t>필터의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계층</a:t>
            </a:r>
            <a:endParaRPr lang="en-US" altLang="ko-KR" dirty="0" smtClean="0"/>
          </a:p>
          <a:p>
            <a:r>
              <a:rPr lang="ko-KR" altLang="en-US" dirty="0" smtClean="0"/>
              <a:t>구성이 간단하여 많이 사용됨</a:t>
            </a:r>
            <a:endParaRPr lang="en-US" altLang="ko-KR" dirty="0" smtClean="0"/>
          </a:p>
          <a:p>
            <a:r>
              <a:rPr lang="ko-KR" altLang="en-US" dirty="0" smtClean="0"/>
              <a:t>전이 학습</a:t>
            </a:r>
            <a:r>
              <a:rPr lang="en-US" altLang="ko-KR" dirty="0" smtClean="0"/>
              <a:t>(transfer learning)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GoogLeNet</a:t>
            </a:r>
            <a:endParaRPr lang="ko-KR" altLang="en-US" dirty="0"/>
          </a:p>
        </p:txBody>
      </p:sp>
      <p:pic>
        <p:nvPicPr>
          <p:cNvPr id="5" name="Picture 2" descr="E:\Study\deeplearning study\deep-learning-from-scratch-master\equations_and_figures\deep_learning_images\fig 8-10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844824"/>
            <a:ext cx="8229600" cy="1941934"/>
          </a:xfrm>
          <a:prstGeom prst="rect">
            <a:avLst/>
          </a:prstGeom>
          <a:noFill/>
        </p:spPr>
      </p:pic>
      <p:pic>
        <p:nvPicPr>
          <p:cNvPr id="6" name="Picture 2" descr="E:\Study\deeplearning study\deep-learning-from-scratch-master\equations_and_figures\deep_learning_images\fig 8-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6619" y="4149080"/>
            <a:ext cx="5307709" cy="2204864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1928587" y="4149080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err="1" smtClean="0"/>
              <a:t>인셉션</a:t>
            </a:r>
            <a:r>
              <a:rPr lang="ko-KR" altLang="en-US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48467" y="5661248"/>
            <a:ext cx="2629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채널 쪽으로 크기를 줄임</a:t>
            </a:r>
            <a:endParaRPr lang="en-US" altLang="ko-KR" sz="1400" dirty="0" smtClean="0"/>
          </a:p>
          <a:p>
            <a:r>
              <a:rPr lang="ko-KR" altLang="en-US" sz="1400" dirty="0" smtClean="0"/>
              <a:t>매개변수 제거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고속 처리 기여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1*1 Convolution</a:t>
            </a:r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556792"/>
            <a:ext cx="3384376" cy="205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835696" y="3717032"/>
            <a:ext cx="5904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공간 방향의 </a:t>
            </a:r>
            <a:r>
              <a:rPr lang="en-US" altLang="ko-KR" sz="1400" dirty="0" smtClean="0"/>
              <a:t>convolution</a:t>
            </a:r>
            <a:r>
              <a:rPr lang="ko-KR" altLang="en-US" sz="1400" dirty="0" smtClean="0"/>
              <a:t>은 실시하지 않고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채널 방향에만 </a:t>
            </a:r>
            <a:r>
              <a:rPr lang="en-US" altLang="ko-KR" sz="1400" dirty="0" smtClean="0"/>
              <a:t>convolution</a:t>
            </a:r>
          </a:p>
          <a:p>
            <a:r>
              <a:rPr lang="en-US" altLang="ko-KR" sz="1400" dirty="0" smtClean="0"/>
              <a:t>Feature map </a:t>
            </a:r>
            <a:r>
              <a:rPr lang="ko-KR" altLang="en-US" sz="1400" dirty="0" smtClean="0"/>
              <a:t>의 차원을 늘리거나 줄일 때 이용</a:t>
            </a:r>
            <a:endParaRPr lang="ko-KR" altLang="en-US" sz="1400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4365104"/>
            <a:ext cx="4536504" cy="204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ResNet</a:t>
            </a:r>
            <a:r>
              <a:rPr lang="en-US" altLang="ko-KR" dirty="0" smtClean="0"/>
              <a:t> (Residual Network)</a:t>
            </a:r>
            <a:endParaRPr lang="ko-KR" altLang="en-US" dirty="0"/>
          </a:p>
        </p:txBody>
      </p:sp>
      <p:pic>
        <p:nvPicPr>
          <p:cNvPr id="6" name="Picture 3" descr="E:\Study\deeplearning study\deep-learning-from-scratch-master\equations_and_figures\deep_learning_images\fig 8-1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1873713"/>
            <a:ext cx="4008128" cy="2292785"/>
          </a:xfrm>
          <a:prstGeom prst="rect">
            <a:avLst/>
          </a:prstGeom>
          <a:noFill/>
        </p:spPr>
      </p:pic>
      <p:pic>
        <p:nvPicPr>
          <p:cNvPr id="5124" name="Picture 4" descr="E:\Study\deeplearning study\deep-learning-from-scratch-master\equations_and_figures\deep_learning_images\fig 8-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589837"/>
            <a:ext cx="8676456" cy="1333991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1691680" y="1945721"/>
            <a:ext cx="1927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*skip connection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508104" y="3673913"/>
            <a:ext cx="25891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 smtClean="0"/>
              <a:t>역전파</a:t>
            </a:r>
            <a:r>
              <a:rPr lang="ko-KR" altLang="en-US" sz="1400" dirty="0" smtClean="0"/>
              <a:t> 때 신호 감쇠를 막아줌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고속화</a:t>
            </a:r>
            <a:endParaRPr lang="ko-KR" altLang="en-US" dirty="0"/>
          </a:p>
        </p:txBody>
      </p:sp>
      <p:pic>
        <p:nvPicPr>
          <p:cNvPr id="5" name="Picture 2" descr="E:\Study\deeplearning study\deep-learning-from-scratch-master\equations_and_figures\deep_learning_images\fig 8-14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700808"/>
            <a:ext cx="6275040" cy="2224569"/>
          </a:xfrm>
          <a:prstGeom prst="rect">
            <a:avLst/>
          </a:prstGeom>
          <a:noFill/>
        </p:spPr>
      </p:pic>
      <p:pic>
        <p:nvPicPr>
          <p:cNvPr id="6147" name="Picture 3" descr="E:\Study\deeplearning study\deep-learning-from-scratch-master\equations_and_figures\deep_learning_images\fig 8-1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4149080"/>
            <a:ext cx="3096344" cy="2066375"/>
          </a:xfrm>
          <a:prstGeom prst="rect">
            <a:avLst/>
          </a:prstGeom>
          <a:noFill/>
        </p:spPr>
      </p:pic>
      <p:pic>
        <p:nvPicPr>
          <p:cNvPr id="6148" name="Picture 4" descr="E:\Study\deeplearning study\deep-learning-from-scratch-master\equations_and_figures\deep_learning_images\fig 8-1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4" y="4437112"/>
            <a:ext cx="4312705" cy="163649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7236296" y="2348880"/>
            <a:ext cx="164820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 smtClean="0"/>
              <a:t>합성곱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계층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큰 </a:t>
            </a:r>
            <a:r>
              <a:rPr lang="en-US" altLang="ko-KR" sz="1600" dirty="0" smtClean="0"/>
              <a:t>matrix </a:t>
            </a:r>
            <a:r>
              <a:rPr lang="ko-KR" altLang="en-US" sz="1600" dirty="0" smtClean="0"/>
              <a:t>내적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GPU : 95%</a:t>
            </a:r>
          </a:p>
          <a:p>
            <a:r>
              <a:rPr lang="en-US" altLang="ko-KR" sz="1600" dirty="0" smtClean="0"/>
              <a:t>CPU : 89%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39552" y="6289575"/>
            <a:ext cx="5760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/>
              <a:t>엔디비아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CUDA (GPU </a:t>
            </a:r>
            <a:r>
              <a:rPr lang="ko-KR" altLang="en-US" sz="1400" dirty="0" smtClean="0"/>
              <a:t>계산 개발환경</a:t>
            </a:r>
            <a:r>
              <a:rPr lang="en-US" altLang="ko-KR" sz="1400" dirty="0" smtClean="0"/>
              <a:t>); </a:t>
            </a:r>
            <a:r>
              <a:rPr lang="en-US" altLang="ko-KR" sz="1400" dirty="0" err="1" smtClean="0"/>
              <a:t>cuDNN</a:t>
            </a:r>
            <a:r>
              <a:rPr lang="en-US" altLang="ko-KR" sz="1400" dirty="0" smtClean="0"/>
              <a:t> (GPU library)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4067944" y="4149080"/>
            <a:ext cx="34563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*</a:t>
            </a:r>
            <a:r>
              <a:rPr lang="ko-KR" altLang="en-US" sz="1400" dirty="0" err="1" smtClean="0"/>
              <a:t>텐서플로</a:t>
            </a:r>
            <a:r>
              <a:rPr lang="ko-KR" altLang="en-US" sz="1400" dirty="0" smtClean="0"/>
              <a:t> 분산 학습 성능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연산 정밀도와 비트 줄이기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200" dirty="0" smtClean="0"/>
              <a:t>메모리용량</a:t>
            </a:r>
            <a:r>
              <a:rPr lang="en-US" altLang="ko-KR" sz="2200" dirty="0" smtClean="0"/>
              <a:t> </a:t>
            </a:r>
            <a:r>
              <a:rPr lang="en-US" altLang="ko-KR" sz="2200" dirty="0" smtClean="0"/>
              <a:t>: </a:t>
            </a:r>
            <a:r>
              <a:rPr lang="ko-KR" altLang="en-US" sz="2200" dirty="0" smtClean="0"/>
              <a:t>가중치 매개변수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중간 </a:t>
            </a:r>
            <a:r>
              <a:rPr lang="ko-KR" altLang="en-US" sz="2200" dirty="0" err="1" smtClean="0"/>
              <a:t>데이터양</a:t>
            </a:r>
            <a:endParaRPr lang="en-US" altLang="ko-KR" sz="2200" dirty="0" smtClean="0"/>
          </a:p>
          <a:p>
            <a:r>
              <a:rPr lang="ko-KR" altLang="en-US" sz="2200" dirty="0" smtClean="0"/>
              <a:t>버스 대역폭 </a:t>
            </a:r>
            <a:r>
              <a:rPr lang="en-US" altLang="ko-KR" sz="2200" dirty="0" smtClean="0"/>
              <a:t>: GPU (CPU) </a:t>
            </a:r>
            <a:r>
              <a:rPr lang="ko-KR" altLang="en-US" sz="2200" dirty="0" smtClean="0"/>
              <a:t>의 버스에 흐르는 데이터양</a:t>
            </a:r>
            <a:endParaRPr lang="en-US" altLang="ko-KR" sz="2200" dirty="0" smtClean="0"/>
          </a:p>
          <a:p>
            <a:r>
              <a:rPr lang="ko-KR" altLang="en-US" sz="2200" dirty="0" smtClean="0"/>
              <a:t>네트워크로 주고받는 데이터의 </a:t>
            </a:r>
            <a:r>
              <a:rPr lang="ko-KR" altLang="en-US" sz="2200" dirty="0" err="1" smtClean="0"/>
              <a:t>비트수를</a:t>
            </a:r>
            <a:r>
              <a:rPr lang="ko-KR" altLang="en-US" sz="2200" dirty="0" smtClean="0"/>
              <a:t> 줄여야 함</a:t>
            </a:r>
            <a:endParaRPr lang="en-US" altLang="ko-KR" sz="2200" dirty="0" smtClean="0"/>
          </a:p>
          <a:p>
            <a:endParaRPr lang="en-US" altLang="ko-KR" sz="2200" dirty="0" smtClean="0"/>
          </a:p>
          <a:p>
            <a:r>
              <a:rPr lang="en-US" altLang="ko-KR" sz="2200" dirty="0" smtClean="0"/>
              <a:t>64</a:t>
            </a:r>
            <a:r>
              <a:rPr lang="ko-KR" altLang="en-US" sz="2200" dirty="0" smtClean="0"/>
              <a:t>비트 배정밀도 </a:t>
            </a:r>
            <a:r>
              <a:rPr lang="en-US" altLang="ko-KR" sz="2200" dirty="0" smtClean="0"/>
              <a:t>(double-precision)</a:t>
            </a:r>
          </a:p>
          <a:p>
            <a:r>
              <a:rPr lang="en-US" altLang="ko-KR" sz="2200" dirty="0" smtClean="0"/>
              <a:t>32</a:t>
            </a:r>
            <a:r>
              <a:rPr lang="ko-KR" altLang="en-US" sz="2200" dirty="0" smtClean="0"/>
              <a:t>비트 단정밀도 </a:t>
            </a:r>
            <a:r>
              <a:rPr lang="en-US" altLang="ko-KR" sz="2200" dirty="0" smtClean="0"/>
              <a:t>(single-precision)</a:t>
            </a:r>
          </a:p>
          <a:p>
            <a:r>
              <a:rPr lang="en-US" altLang="ko-KR" sz="2200" dirty="0" smtClean="0"/>
              <a:t>16</a:t>
            </a:r>
            <a:r>
              <a:rPr lang="ko-KR" altLang="en-US" sz="2200" dirty="0" smtClean="0"/>
              <a:t>비트 반정밀도 </a:t>
            </a:r>
            <a:r>
              <a:rPr lang="en-US" altLang="ko-KR" sz="2200" dirty="0" smtClean="0"/>
              <a:t>(half-precision</a:t>
            </a:r>
            <a:r>
              <a:rPr lang="en-US" altLang="ko-KR" sz="2200" dirty="0" smtClean="0"/>
              <a:t>)</a:t>
            </a:r>
          </a:p>
          <a:p>
            <a:pPr lvl="1"/>
            <a:r>
              <a:rPr lang="ko-KR" altLang="en-US" sz="1800" dirty="0" smtClean="0"/>
              <a:t>계산 오차는 늘어나지만 </a:t>
            </a:r>
            <a:r>
              <a:rPr lang="ko-KR" altLang="en-US" sz="1800" dirty="0" err="1" smtClean="0"/>
              <a:t>딥러닝</a:t>
            </a:r>
            <a:r>
              <a:rPr lang="ko-KR" altLang="en-US" sz="1800" dirty="0" smtClean="0"/>
              <a:t> 학습에 </a:t>
            </a:r>
            <a:r>
              <a:rPr lang="ko-KR" altLang="en-US" sz="1800" dirty="0" err="1" smtClean="0"/>
              <a:t>지장없음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2016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GPU Pascal </a:t>
            </a:r>
            <a:r>
              <a:rPr lang="ko-KR" altLang="en-US" sz="1800" dirty="0" err="1" smtClean="0"/>
              <a:t>아키텍쳐는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half-precision </a:t>
            </a:r>
            <a:r>
              <a:rPr lang="ko-KR" altLang="en-US" sz="1800" dirty="0" smtClean="0"/>
              <a:t>지원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이전 세대보다 </a:t>
            </a:r>
            <a:r>
              <a:rPr lang="en-US" altLang="ko-KR" sz="1800" dirty="0" smtClean="0"/>
              <a:t>2</a:t>
            </a:r>
            <a:r>
              <a:rPr lang="ko-KR" altLang="en-US" sz="1800" dirty="0" smtClean="0"/>
              <a:t>배 빨라짐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AMD GPU VEGA, PS4 pro, </a:t>
            </a:r>
            <a:r>
              <a:rPr lang="ko-KR" altLang="en-US" sz="1800" dirty="0" err="1" smtClean="0"/>
              <a:t>아이폰</a:t>
            </a:r>
            <a:r>
              <a:rPr lang="en-US" altLang="ko-KR" sz="1800" dirty="0" smtClean="0"/>
              <a:t>7 A10 </a:t>
            </a:r>
            <a:r>
              <a:rPr lang="ko-KR" altLang="en-US" sz="1800" dirty="0" err="1" smtClean="0"/>
              <a:t>퓨전칩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GPU </a:t>
            </a:r>
            <a:r>
              <a:rPr lang="ko-KR" altLang="en-US" sz="1800" dirty="0" smtClean="0"/>
              <a:t>도 지원</a:t>
            </a:r>
            <a:endParaRPr lang="en-US" altLang="ko-KR" sz="1800" dirty="0" smtClean="0"/>
          </a:p>
          <a:p>
            <a:endParaRPr lang="en-US" altLang="ko-KR" sz="2200" dirty="0" smtClean="0"/>
          </a:p>
          <a:p>
            <a:r>
              <a:rPr lang="en-US" altLang="ko-KR" sz="2200" dirty="0" err="1" smtClean="0"/>
              <a:t>Binarized</a:t>
            </a:r>
            <a:r>
              <a:rPr lang="en-US" altLang="ko-KR" sz="2200" dirty="0" smtClean="0"/>
              <a:t> Neural Networks : </a:t>
            </a:r>
            <a:r>
              <a:rPr lang="ko-KR" altLang="en-US" sz="2200" dirty="0" smtClean="0"/>
              <a:t>가중치와 중간데이터를 </a:t>
            </a:r>
            <a:r>
              <a:rPr lang="en-US" altLang="ko-KR" sz="2200" dirty="0" smtClean="0"/>
              <a:t>1bit</a:t>
            </a:r>
            <a:r>
              <a:rPr lang="ko-KR" altLang="en-US" sz="2200" dirty="0" smtClean="0"/>
              <a:t>로</a:t>
            </a:r>
            <a:endParaRPr lang="en-US" altLang="ko-KR" sz="2200" dirty="0" smtClean="0"/>
          </a:p>
          <a:p>
            <a:endParaRPr lang="ko-KR" alt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 float16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0220" y="1600200"/>
            <a:ext cx="578355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561</Words>
  <Application>Microsoft Office PowerPoint</Application>
  <PresentationFormat>화면 슬라이드 쇼(4:3)</PresentationFormat>
  <Paragraphs>119</Paragraphs>
  <Slides>19</Slides>
  <Notes>10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8장 딥러닝 (8.2~8.6; 268p~289p)</vt:lpstr>
      <vt:lpstr>ILSVRC   ImageNet Large Scale Visual Recognition challenge</vt:lpstr>
      <vt:lpstr>VGG (Visual Geometry Group)</vt:lpstr>
      <vt:lpstr>GoogLeNet</vt:lpstr>
      <vt:lpstr>1*1 Convolution</vt:lpstr>
      <vt:lpstr>ResNet (Residual Network)</vt:lpstr>
      <vt:lpstr>딥러닝 고속화</vt:lpstr>
      <vt:lpstr>연산 정밀도와 비트 줄이기</vt:lpstr>
      <vt:lpstr>Numpy float16</vt:lpstr>
      <vt:lpstr>딥러닝의 활용</vt:lpstr>
      <vt:lpstr>사물 검출</vt:lpstr>
      <vt:lpstr>분할 (segmentation)</vt:lpstr>
      <vt:lpstr>사진 캡션 생성</vt:lpstr>
      <vt:lpstr>NIC의 전체 구성</vt:lpstr>
      <vt:lpstr>이미지 스타일 (화풍) 변환</vt:lpstr>
      <vt:lpstr>이미지 생성</vt:lpstr>
      <vt:lpstr>자율 주행</vt:lpstr>
      <vt:lpstr>Deep Q-Network (강화학습)</vt:lpstr>
      <vt:lpstr>THE 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3장 신경망</dc:title>
  <dc:creator>Sang-Heon Lee</dc:creator>
  <cp:lastModifiedBy>Sang-Heon Lee</cp:lastModifiedBy>
  <cp:revision>287</cp:revision>
  <dcterms:created xsi:type="dcterms:W3CDTF">2018-02-07T00:38:29Z</dcterms:created>
  <dcterms:modified xsi:type="dcterms:W3CDTF">2018-04-23T04:12:11Z</dcterms:modified>
</cp:coreProperties>
</file>